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9"/>
  </p:notesMasterIdLst>
  <p:handoutMasterIdLst>
    <p:handoutMasterId r:id="rId30"/>
  </p:handoutMasterIdLst>
  <p:sldIdLst>
    <p:sldId id="293" r:id="rId5"/>
    <p:sldId id="294" r:id="rId6"/>
    <p:sldId id="316" r:id="rId7"/>
    <p:sldId id="317" r:id="rId8"/>
    <p:sldId id="318" r:id="rId9"/>
    <p:sldId id="319" r:id="rId10"/>
    <p:sldId id="320" r:id="rId11"/>
    <p:sldId id="297" r:id="rId12"/>
    <p:sldId id="295" r:id="rId13"/>
    <p:sldId id="298" r:id="rId14"/>
    <p:sldId id="308" r:id="rId15"/>
    <p:sldId id="300" r:id="rId16"/>
    <p:sldId id="313" r:id="rId17"/>
    <p:sldId id="299" r:id="rId18"/>
    <p:sldId id="307" r:id="rId19"/>
    <p:sldId id="301" r:id="rId20"/>
    <p:sldId id="303" r:id="rId21"/>
    <p:sldId id="304" r:id="rId22"/>
    <p:sldId id="305" r:id="rId23"/>
    <p:sldId id="315" r:id="rId24"/>
    <p:sldId id="309" r:id="rId25"/>
    <p:sldId id="306" r:id="rId26"/>
    <p:sldId id="310" r:id="rId27"/>
    <p:sldId id="31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DD0E36C-84FE-4785-9D17-F6EBF884F680}">
          <p14:sldIdLst>
            <p14:sldId id="293"/>
            <p14:sldId id="294"/>
            <p14:sldId id="316"/>
            <p14:sldId id="317"/>
            <p14:sldId id="318"/>
            <p14:sldId id="319"/>
            <p14:sldId id="320"/>
          </p14:sldIdLst>
        </p14:section>
        <p14:section name="Old slides" id="{EEC54596-13AD-4030-A02B-0ACD91D4A6F6}">
          <p14:sldIdLst>
            <p14:sldId id="297"/>
            <p14:sldId id="295"/>
            <p14:sldId id="298"/>
            <p14:sldId id="308"/>
            <p14:sldId id="300"/>
            <p14:sldId id="313"/>
            <p14:sldId id="299"/>
            <p14:sldId id="307"/>
            <p14:sldId id="301"/>
            <p14:sldId id="303"/>
            <p14:sldId id="304"/>
            <p14:sldId id="305"/>
            <p14:sldId id="315"/>
            <p14:sldId id="309"/>
            <p14:sldId id="306"/>
            <p14:sldId id="310"/>
            <p14:sldId id="31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 Luisa Pinto Rodrigues" initials="ALPR" lastIdx="3" clrIdx="0">
    <p:extLst>
      <p:ext uri="{19B8F6BF-5375-455C-9EA6-DF929625EA0E}">
        <p15:presenceInfo xmlns:p15="http://schemas.microsoft.com/office/powerpoint/2012/main" userId="S::analuisa.pintorodrigues@unil.ch::8af23d2b-dc02-46db-bf88-ce47f5dbe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004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51" autoAdjust="0"/>
    <p:restoredTop sz="83333" autoAdjust="0"/>
  </p:normalViewPr>
  <p:slideViewPr>
    <p:cSldViewPr>
      <p:cViewPr varScale="1">
        <p:scale>
          <a:sx n="56" d="100"/>
          <a:sy n="56" d="100"/>
        </p:scale>
        <p:origin x="1134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697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01:49.127" idx="1">
    <p:pos x="10" y="10"/>
    <p:text>+TP?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14:42.606" idx="3">
    <p:pos x="10" y="10"/>
    <p:text>J'ai ajouté JSP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05:48.881" idx="2">
    <p:pos x="10" y="10"/>
    <p:text>+ TP?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152186-36A5-49AD-A1DB-7D4AB842A32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324F6-6154-4910-8B57-8C56BB3E27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169451-4BDB-43D4-9BED-96C0F92A33B1}" type="datetimeFigureOut">
              <a:rPr lang="fr-CH" smtClean="0"/>
              <a:t>28.11.2020</a:t>
            </a:fld>
            <a:endParaRPr lang="fr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B508A-7D91-4E87-B12D-DA98121F5B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B3B80A-0C4E-4CA0-BAB8-0CCF8FE661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2F06FF-89A4-4E18-8574-9B49141568F8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36050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40485-E7A1-4D6D-A523-38F139E36E94}" type="datetimeFigureOut">
              <a:rPr lang="fr-CH" smtClean="0"/>
              <a:t>28.11.2020</a:t>
            </a:fld>
            <a:endParaRPr lang="fr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B61FB-807D-4E55-8CC3-411DC05EE8C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91847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017010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Jasmin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883443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Danny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462806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985067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54269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Luisa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649513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34214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Léon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20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956566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21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293098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Luisa</a:t>
            </a:r>
            <a:endParaRPr lang="fr-CH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22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7483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 err="1"/>
              <a:t>oduction</a:t>
            </a:r>
            <a:endParaRPr lang="fr-CH" dirty="0"/>
          </a:p>
          <a:p>
            <a:pPr lvl="1"/>
            <a:r>
              <a:rPr lang="fr-CH" dirty="0"/>
              <a:t>Intérêt pour le trafic d’animaux sauvages</a:t>
            </a:r>
          </a:p>
          <a:p>
            <a:pPr lvl="1">
              <a:spcBef>
                <a:spcPts val="0"/>
              </a:spcBef>
            </a:pPr>
            <a:r>
              <a:rPr lang="fr-CH" dirty="0"/>
              <a:t>Aspects légaux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fr-CH" dirty="0"/>
              <a:t>Solutions existantes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fr-CH" dirty="0"/>
              <a:t>Notre travail</a:t>
            </a:r>
          </a:p>
          <a:p>
            <a:pPr lvl="1">
              <a:spcBef>
                <a:spcPts val="0"/>
              </a:spcBef>
            </a:pPr>
            <a:r>
              <a:rPr lang="fr-CH" dirty="0"/>
              <a:t>Pourquoi adpost.com?</a:t>
            </a:r>
          </a:p>
          <a:p>
            <a:pPr lvl="1">
              <a:spcBef>
                <a:spcPts val="0"/>
              </a:spcBef>
            </a:pPr>
            <a:r>
              <a:rPr lang="fr-CH" dirty="0"/>
              <a:t>L’automatisation du travail</a:t>
            </a:r>
          </a:p>
          <a:p>
            <a:pPr lvl="1">
              <a:spcBef>
                <a:spcPts val="0"/>
              </a:spcBef>
            </a:pPr>
            <a:r>
              <a:rPr lang="fr-CH" dirty="0"/>
              <a:t>Difficultés rencontrées</a:t>
            </a:r>
          </a:p>
          <a:p>
            <a:endParaRPr lang="fr-FR" dirty="0"/>
          </a:p>
          <a:p>
            <a:r>
              <a:rPr lang="fr-FR" dirty="0"/>
              <a:t>Au niveau du contenu :</a:t>
            </a:r>
          </a:p>
          <a:p>
            <a:r>
              <a:rPr lang="fr-FR" b="1" dirty="0"/>
              <a:t>- Rappel très rapide du thème et présentation synthétique des questions d'analyse</a:t>
            </a:r>
            <a:endParaRPr lang="fr-FR" dirty="0"/>
          </a:p>
          <a:p>
            <a:r>
              <a:rPr lang="fr-FR" b="1" dirty="0"/>
              <a:t>- Présentation des données et des résultats d'analyse </a:t>
            </a:r>
            <a:r>
              <a:rPr lang="fr-FR" dirty="0"/>
              <a:t>(ne pas mettre l'accent sur les méthodes de collecte et de traitement discutées lors de la première présentation)</a:t>
            </a:r>
          </a:p>
          <a:p>
            <a:r>
              <a:rPr lang="fr-FR" b="1" dirty="0"/>
              <a:t>- Discussion (limites)</a:t>
            </a:r>
            <a:endParaRPr lang="fr-FR" dirty="0"/>
          </a:p>
          <a:p>
            <a:r>
              <a:rPr lang="fr-FR" b="1" dirty="0"/>
              <a:t>- Conclusion et perspectives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95252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Un slide par question de recherche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73296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H" dirty="0"/>
              <a:t>Jasmin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01755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181728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Luisa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243587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Luisa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72163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Jasmin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08347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Jasmin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95346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1B45A010-C28D-4047-8B7D-6B9DE8F79670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C5A99-1439-D342-9846-BE4122755657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BBF50-10BA-A647-B3E5-ECC4E979825A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852" y="548680"/>
            <a:ext cx="10058400" cy="72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412874"/>
            <a:ext cx="10058400" cy="446786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69CBB-4201-B34C-AF3F-2D4E61165B18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FCDC76B-DA3A-9D4C-A0A0-0634F5B864EC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261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412875"/>
            <a:ext cx="4663440" cy="443928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1412875"/>
            <a:ext cx="4663440" cy="443928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BEE0B-5766-8B40-9C54-072639760679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89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183156"/>
            <a:ext cx="4663440" cy="377314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1412875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183157"/>
            <a:ext cx="4663440" cy="3773824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E1FC-7D09-994D-A77F-6CA02E4D5290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6538-A47B-EE4A-A872-7D0A6CBF91A3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82EFD-D2A3-114D-A8EF-E7ADB1099FDB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096F149-55D4-1647-8666-B9EBA790FB52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CFF89121-EAE4-664B-860D-BB5417EC7C3B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29BE32E-CCEA-6243-8757-553667F89B07}" type="datetime1">
              <a:rPr lang="fr-CH" smtClean="0"/>
              <a:t>28.11.2020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2" y="2613546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fr-FR" sz="4400" dirty="0"/>
              <a:t>TRAFIC D’OISEAUX SUR LA PLATEFORME ADPOST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26593B3-68E2-4888-B038-B1944F762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501" y="6160818"/>
            <a:ext cx="8936846" cy="457201"/>
          </a:xfrm>
        </p:spPr>
        <p:txBody>
          <a:bodyPr/>
          <a:lstStyle/>
          <a:p>
            <a:pPr algn="l"/>
            <a:r>
              <a:rPr lang="fr-CH" dirty="0"/>
              <a:t>D. </a:t>
            </a:r>
            <a:r>
              <a:rPr lang="fr-CH" dirty="0" err="1"/>
              <a:t>Kohler</a:t>
            </a:r>
            <a:r>
              <a:rPr lang="fr-CH" dirty="0"/>
              <a:t>, L. Lopez, A. L. P. Rodrigues, J. Wyss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14EB5F1-05CC-1342-81FB-B2E712BC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8743-6E18-41CC-B5D5-19ED7A7B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Solutions existantes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A65BB5-2344-4851-9AEC-6F17089D4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Méthodologie adoptée: comme vue en cours</a:t>
            </a:r>
          </a:p>
          <a:p>
            <a:pPr lvl="1"/>
            <a:r>
              <a:rPr lang="fr-CH" dirty="0"/>
              <a:t>Article expliquant cette méthodologie à un public non-informatique qui souhaite étudier le sujet</a:t>
            </a:r>
          </a:p>
          <a:p>
            <a:pPr lvl="1"/>
            <a:endParaRPr lang="fr-CH" dirty="0"/>
          </a:p>
          <a:p>
            <a:endParaRPr lang="fr-C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F5A161-77E1-4E14-9E20-ACB73A6914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25" t="34852" r="34645" b="37401"/>
          <a:stretch/>
        </p:blipFill>
        <p:spPr>
          <a:xfrm>
            <a:off x="3151724" y="3284984"/>
            <a:ext cx="5904656" cy="190295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A7BA22-16C6-4191-AEDF-16D9B691E6FA}"/>
              </a:ext>
            </a:extLst>
          </p:cNvPr>
          <p:cNvSpPr/>
          <p:nvPr/>
        </p:nvSpPr>
        <p:spPr>
          <a:xfrm>
            <a:off x="3071664" y="5187942"/>
            <a:ext cx="58326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fr-CH" sz="1200" dirty="0"/>
              <a:t>Image source: </a:t>
            </a:r>
            <a:r>
              <a:rPr lang="en-US" sz="1200" dirty="0"/>
              <a:t>A guide to using the Internet to monitor and quantify the wildlife trade</a:t>
            </a:r>
            <a:r>
              <a:rPr lang="fr-CH" sz="1200" dirty="0"/>
              <a:t> </a:t>
            </a:r>
            <a:r>
              <a:rPr lang="fr-CH" sz="1200" dirty="0" err="1"/>
              <a:t>Stringham</a:t>
            </a:r>
            <a:r>
              <a:rPr lang="fr-CH" sz="1200" dirty="0"/>
              <a:t> et al., 2020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D96CD28-58DC-E342-BA18-4934973B2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356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8743-6E18-41CC-B5D5-19ED7A7B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Solutions existantes: Classification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A65BB5-2344-4851-9AEC-6F17089D4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fr-CH" sz="2600" b="1" dirty="0"/>
              <a:t>Algorithmes automatisés de traitement de texte</a:t>
            </a:r>
          </a:p>
          <a:p>
            <a:pPr marL="274320" lvl="1" indent="0">
              <a:buNone/>
            </a:pPr>
            <a:r>
              <a:rPr lang="fr-FR" sz="2600" dirty="0"/>
              <a:t>Hansen et al. (2012): </a:t>
            </a:r>
            <a:r>
              <a:rPr lang="en-US" sz="2600" dirty="0" err="1"/>
              <a:t>Outil</a:t>
            </a:r>
            <a:r>
              <a:rPr lang="en-US" sz="2600" dirty="0"/>
              <a:t> de monitoring de la </a:t>
            </a:r>
            <a:r>
              <a:rPr lang="en-US" sz="2600" dirty="0" err="1"/>
              <a:t>traite</a:t>
            </a:r>
            <a:r>
              <a:rPr lang="en-US" sz="2600" dirty="0"/>
              <a:t> </a:t>
            </a:r>
            <a:r>
              <a:rPr lang="en-US" sz="2600" dirty="0" err="1"/>
              <a:t>d’animaux</a:t>
            </a:r>
            <a:r>
              <a:rPr lang="en-US" sz="2600" dirty="0"/>
              <a:t> </a:t>
            </a:r>
            <a:r>
              <a:rPr lang="en-US" sz="2600" dirty="0" err="1"/>
              <a:t>sauvages</a:t>
            </a:r>
            <a:endParaRPr lang="en-US" sz="2600" dirty="0"/>
          </a:p>
          <a:p>
            <a:pPr marL="274320" lvl="1" indent="0">
              <a:buNone/>
            </a:pPr>
            <a:r>
              <a:rPr lang="fr-FR" sz="2600" dirty="0"/>
              <a:t>But: classification des résultats trouvés par localisation et par espèce d’animal. Comparaison des résultats avec les bases de données CITES</a:t>
            </a:r>
          </a:p>
          <a:p>
            <a:pPr marL="274320" lvl="1" indent="0">
              <a:buNone/>
            </a:pPr>
            <a:endParaRPr lang="fr-FR" sz="2600" dirty="0"/>
          </a:p>
          <a:p>
            <a:pPr marL="0" indent="0">
              <a:buNone/>
            </a:pPr>
            <a:r>
              <a:rPr lang="fr-FR" sz="2600" b="1" dirty="0"/>
              <a:t>Liste mappant les noms scientifiques aux noms communs </a:t>
            </a:r>
          </a:p>
          <a:p>
            <a:pPr marL="274320" lvl="1" indent="0">
              <a:buNone/>
            </a:pPr>
            <a:r>
              <a:rPr lang="fr-FR" sz="2600" dirty="0"/>
              <a:t>Sung and </a:t>
            </a:r>
            <a:r>
              <a:rPr lang="fr-FR" sz="2600" dirty="0" err="1"/>
              <a:t>Fong</a:t>
            </a:r>
            <a:r>
              <a:rPr lang="fr-FR" sz="2600" dirty="0"/>
              <a:t> (2018): Analyse des forums de traite de tortues vivantes</a:t>
            </a:r>
          </a:p>
          <a:p>
            <a:pPr marL="274320" lvl="1" indent="0">
              <a:buNone/>
            </a:pPr>
            <a:r>
              <a:rPr lang="fr-FR" sz="2600" dirty="0"/>
              <a:t>Décision d’omettre l’information contenue sur des images</a:t>
            </a:r>
          </a:p>
          <a:p>
            <a:pPr marL="274320" lvl="1" indent="0">
              <a:buNone/>
            </a:pPr>
            <a:endParaRPr lang="fr-FR" sz="2600" dirty="0"/>
          </a:p>
          <a:p>
            <a:pPr marL="0" indent="0">
              <a:buNone/>
            </a:pPr>
            <a:r>
              <a:rPr lang="fr-FR" sz="2600" b="1"/>
              <a:t>Réseaux neuronaux </a:t>
            </a:r>
            <a:r>
              <a:rPr lang="fr-FR" sz="2600" b="1" dirty="0"/>
              <a:t>convulsifs (CNN) entrainés par transfert </a:t>
            </a:r>
            <a:r>
              <a:rPr lang="fr-FR" sz="2600" b="1" dirty="0" err="1"/>
              <a:t>learning</a:t>
            </a:r>
            <a:endParaRPr lang="fr-FR" sz="2600" b="1" dirty="0"/>
          </a:p>
          <a:p>
            <a:pPr marL="274320" lvl="1" indent="0">
              <a:buNone/>
            </a:pPr>
            <a:r>
              <a:rPr lang="fr-FR" sz="2600" dirty="0" err="1"/>
              <a:t>Ravindran</a:t>
            </a:r>
            <a:r>
              <a:rPr lang="fr-FR" sz="2600" dirty="0"/>
              <a:t> et al. (2018): Classification des espèces </a:t>
            </a:r>
            <a:r>
              <a:rPr lang="fr-FR" sz="2600" dirty="0" err="1"/>
              <a:t>néotropicales</a:t>
            </a:r>
            <a:r>
              <a:rPr lang="fr-FR" sz="2600" dirty="0"/>
              <a:t> de bois protégées. Classification à partir de l’analyse d’images numériques des surfaces des bois.</a:t>
            </a:r>
            <a:endParaRPr lang="fr-CH" sz="2600" dirty="0"/>
          </a:p>
          <a:p>
            <a:endParaRPr lang="fr-CH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0D78811-368F-C147-85C8-87E2E15D9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973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66F25-4136-4FF7-A5C5-75D4F3273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Pourquoi adpost.com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025B06-F951-4D9B-8080-68DC685D7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12874"/>
            <a:ext cx="6169968" cy="446786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CH" i="1" dirty="0"/>
              <a:t>adpost.com est un site d’annonces gratuites international</a:t>
            </a:r>
          </a:p>
          <a:p>
            <a:pPr marL="0" indent="0">
              <a:buNone/>
            </a:pPr>
            <a:r>
              <a:rPr lang="fr-CH" dirty="0"/>
              <a:t>Avantages:</a:t>
            </a:r>
          </a:p>
          <a:p>
            <a:pPr>
              <a:buFontTx/>
              <a:buChar char="-"/>
            </a:pPr>
            <a:r>
              <a:rPr lang="fr-CH" dirty="0"/>
              <a:t>Structure du site</a:t>
            </a:r>
          </a:p>
          <a:p>
            <a:pPr lvl="1">
              <a:buFontTx/>
              <a:buChar char="-"/>
            </a:pPr>
            <a:r>
              <a:rPr lang="fr-CH" dirty="0"/>
              <a:t> Sous-répertoire par pays</a:t>
            </a:r>
          </a:p>
          <a:p>
            <a:pPr>
              <a:buFontTx/>
              <a:buChar char="-"/>
            </a:pPr>
            <a:r>
              <a:rPr lang="fr-CH" dirty="0"/>
              <a:t>Informations sur </a:t>
            </a:r>
            <a:r>
              <a:rPr lang="fr-CH"/>
              <a:t>le vendeur</a:t>
            </a:r>
            <a:endParaRPr lang="fr-CH" dirty="0"/>
          </a:p>
          <a:p>
            <a:pPr>
              <a:buFontTx/>
              <a:buChar char="-"/>
            </a:pPr>
            <a:r>
              <a:rPr lang="fr-CH" dirty="0"/>
              <a:t>Quantité de données</a:t>
            </a:r>
          </a:p>
          <a:p>
            <a:pPr>
              <a:buFontTx/>
              <a:buChar char="-"/>
            </a:pPr>
            <a:r>
              <a:rPr lang="fr-CH" dirty="0"/>
              <a:t>Popularité du site</a:t>
            </a:r>
          </a:p>
          <a:p>
            <a:pPr>
              <a:buFontTx/>
              <a:buChar char="-"/>
            </a:pPr>
            <a:endParaRPr lang="fr-CH" dirty="0"/>
          </a:p>
          <a:p>
            <a:pPr lvl="1">
              <a:buFontTx/>
              <a:buChar char="-"/>
            </a:pPr>
            <a:endParaRPr lang="fr-CH" dirty="0"/>
          </a:p>
          <a:p>
            <a:pPr>
              <a:buFontTx/>
              <a:buChar char="-"/>
            </a:pPr>
            <a:endParaRPr lang="fr-CH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CA6D74-F6CF-4934-8EE7-767FECF0EC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1" t="10100" r="66926" b="9051"/>
          <a:stretch/>
        </p:blipFill>
        <p:spPr>
          <a:xfrm>
            <a:off x="7320136" y="656692"/>
            <a:ext cx="3888432" cy="5544616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DAC14A4-210B-403C-87C2-29E129E96FD0}"/>
              </a:ext>
            </a:extLst>
          </p:cNvPr>
          <p:cNvSpPr/>
          <p:nvPr/>
        </p:nvSpPr>
        <p:spPr>
          <a:xfrm>
            <a:off x="7752184" y="5805264"/>
            <a:ext cx="936104" cy="36004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104F21F-5682-5243-9718-23E65C3BE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52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E0C23B-2C3B-0547-AE45-B959E2CE0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Pourquoi</a:t>
            </a:r>
            <a:r>
              <a:rPr lang="en-US" dirty="0"/>
              <a:t> </a:t>
            </a:r>
            <a:r>
              <a:rPr lang="en-US" dirty="0" err="1"/>
              <a:t>adpost.com</a:t>
            </a:r>
            <a:r>
              <a:rPr lang="en-US" dirty="0"/>
              <a:t>: sous-</a:t>
            </a:r>
            <a:r>
              <a:rPr lang="en-US" dirty="0" err="1"/>
              <a:t>répertoires</a:t>
            </a:r>
            <a:endParaRPr lang="fr-FR" dirty="0"/>
          </a:p>
        </p:txBody>
      </p:sp>
      <p:pic>
        <p:nvPicPr>
          <p:cNvPr id="5" name="Espace réservé du contenu 4" descr="Une image contenant texte, intérieur, capture d’écran&#10;&#10;Description générée automatiquement">
            <a:extLst>
              <a:ext uri="{FF2B5EF4-FFF2-40B4-BE49-F238E27FC236}">
                <a16:creationId xmlns:a16="http://schemas.microsoft.com/office/drawing/2014/main" id="{CC5213E9-1D71-3C47-B7F1-D0E1F2AFB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4156" y="1412875"/>
            <a:ext cx="9863687" cy="4467225"/>
          </a:xfr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2544AEC3-4450-8E48-8D7C-2D142BF6E1B4}"/>
              </a:ext>
            </a:extLst>
          </p:cNvPr>
          <p:cNvSpPr/>
          <p:nvPr/>
        </p:nvSpPr>
        <p:spPr>
          <a:xfrm>
            <a:off x="3647728" y="2204864"/>
            <a:ext cx="1944216" cy="2016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306287E6-3FCF-BC42-ADA3-81F1CDB4F654}"/>
              </a:ext>
            </a:extLst>
          </p:cNvPr>
          <p:cNvSpPr/>
          <p:nvPr/>
        </p:nvSpPr>
        <p:spPr>
          <a:xfrm>
            <a:off x="6600058" y="2204864"/>
            <a:ext cx="1944216" cy="2016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E4B5A2E-A667-D34B-97F7-ABD546A2D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6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F8FE6-153C-4543-B633-5DC578EDC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dirty="0" err="1"/>
              <a:t>Pourquoi</a:t>
            </a:r>
            <a:r>
              <a:rPr lang="en-US" sz="4800" dirty="0"/>
              <a:t> </a:t>
            </a:r>
            <a:r>
              <a:rPr lang="en-US" sz="4800" dirty="0" err="1"/>
              <a:t>adpost.com</a:t>
            </a:r>
            <a:r>
              <a:rPr lang="en-US" sz="4800" dirty="0"/>
              <a:t>: </a:t>
            </a:r>
            <a:r>
              <a:rPr lang="en-US" sz="4800" dirty="0" err="1"/>
              <a:t>popularité</a:t>
            </a:r>
            <a:endParaRPr lang="en-US" sz="4800" dirty="0"/>
          </a:p>
        </p:txBody>
      </p:sp>
      <p:pic>
        <p:nvPicPr>
          <p:cNvPr id="25" name="Content Placeholder 4">
            <a:extLst>
              <a:ext uri="{FF2B5EF4-FFF2-40B4-BE49-F238E27FC236}">
                <a16:creationId xmlns:a16="http://schemas.microsoft.com/office/drawing/2014/main" id="{3E8C1B68-AAF9-4DF2-AF6B-97AE6A656F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53" t="28427" r="28944" b="18513"/>
          <a:stretch/>
        </p:blipFill>
        <p:spPr>
          <a:xfrm>
            <a:off x="1415480" y="1438942"/>
            <a:ext cx="9361040" cy="484189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F5B6A6A-1BC7-4266-8B62-BD2473E017FE}"/>
              </a:ext>
            </a:extLst>
          </p:cNvPr>
          <p:cNvSpPr/>
          <p:nvPr/>
        </p:nvSpPr>
        <p:spPr>
          <a:xfrm>
            <a:off x="7104112" y="6224172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CH" sz="1200" dirty="0"/>
              <a:t>Source: https://www.alexa.com/siteinfo/adpost.com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A14516B-AFDF-1943-8F42-E6CFE078B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419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F8105-FBD1-40CB-845E-0A66962E6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330EC-AD7F-474D-9F5C-783DBD916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12874"/>
            <a:ext cx="10573816" cy="4467861"/>
          </a:xfrm>
        </p:spPr>
        <p:txBody>
          <a:bodyPr/>
          <a:lstStyle/>
          <a:p>
            <a:r>
              <a:rPr lang="fr-CH" dirty="0"/>
              <a:t>Modules utilisés: </a:t>
            </a:r>
          </a:p>
          <a:p>
            <a:pPr lvl="1"/>
            <a:r>
              <a:rPr lang="fr-CH" dirty="0"/>
              <a:t>Acquisition des données: adaptation des scripts de </a:t>
            </a:r>
            <a:r>
              <a:rPr lang="fr-CH" dirty="0" err="1"/>
              <a:t>T</a:t>
            </a:r>
            <a:r>
              <a:rPr lang="fr-CH" dirty="0"/>
              <a:t>. Pineau</a:t>
            </a:r>
          </a:p>
          <a:p>
            <a:pPr lvl="1"/>
            <a:r>
              <a:rPr lang="fr-CH" dirty="0"/>
              <a:t>Stockage des données: </a:t>
            </a:r>
            <a:r>
              <a:rPr lang="fr-CH" dirty="0" err="1"/>
              <a:t>Sqlalchemy</a:t>
            </a:r>
            <a:endParaRPr lang="fr-CH" dirty="0"/>
          </a:p>
          <a:p>
            <a:pPr lvl="1"/>
            <a:r>
              <a:rPr lang="fr-CH" dirty="0"/>
              <a:t>Pré-traitements des données : Pandas / SQL</a:t>
            </a:r>
          </a:p>
          <a:p>
            <a:pPr lvl="1"/>
            <a:r>
              <a:rPr lang="fr-CH" dirty="0"/>
              <a:t>Analyses et visualisations : Tableau / Pandas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67817A7-D4E5-6343-BF87-CAB00C9F3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7330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3EA1D13-BD27-4AB8-94C4-AE782ADF68BF}"/>
              </a:ext>
            </a:extLst>
          </p:cNvPr>
          <p:cNvCxnSpPr/>
          <p:nvPr/>
        </p:nvCxnSpPr>
        <p:spPr>
          <a:xfrm>
            <a:off x="2063552" y="5452764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Obtenir les </a:t>
            </a:r>
            <a:r>
              <a:rPr lang="fr-CH" sz="2800" b="0" dirty="0" err="1"/>
              <a:t>URLs</a:t>
            </a:r>
            <a:r>
              <a:rPr lang="fr-CH" sz="2800" b="0" dirty="0"/>
              <a:t> d’intérêt </a:t>
            </a:r>
          </a:p>
        </p:txBody>
      </p:sp>
      <p:sp>
        <p:nvSpPr>
          <p:cNvPr id="15" name="Arrow: Up 14">
            <a:extLst>
              <a:ext uri="{FF2B5EF4-FFF2-40B4-BE49-F238E27FC236}">
                <a16:creationId xmlns:a16="http://schemas.microsoft.com/office/drawing/2014/main" id="{DC559421-263D-47BA-A9F0-543BEF4187E1}"/>
              </a:ext>
            </a:extLst>
          </p:cNvPr>
          <p:cNvSpPr/>
          <p:nvPr/>
        </p:nvSpPr>
        <p:spPr>
          <a:xfrm rot="5400000">
            <a:off x="2261574" y="4292996"/>
            <a:ext cx="1296144" cy="2304256"/>
          </a:xfrm>
          <a:prstGeom prst="up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183157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getCountries.py </a:t>
            </a:r>
          </a:p>
          <a:p>
            <a:pPr marL="0" indent="0">
              <a:buNone/>
            </a:pPr>
            <a:r>
              <a:rPr lang="fr-CH" sz="2400" dirty="0"/>
              <a:t>Buts: </a:t>
            </a:r>
          </a:p>
          <a:p>
            <a:pPr>
              <a:buFontTx/>
              <a:buChar char="-"/>
            </a:pPr>
            <a:r>
              <a:rPr lang="fr-CH" sz="2400" dirty="0"/>
              <a:t>Récupérer le code serveur de adpost.com</a:t>
            </a:r>
          </a:p>
          <a:p>
            <a:pPr>
              <a:buFontTx/>
              <a:buChar char="-"/>
            </a:pPr>
            <a:r>
              <a:rPr lang="fr-CH" sz="2400" dirty="0"/>
              <a:t>Parser ce code serveur pour obtenir les </a:t>
            </a:r>
            <a:r>
              <a:rPr lang="fr-CH" sz="2400" dirty="0" err="1"/>
              <a:t>URLs</a:t>
            </a:r>
            <a:r>
              <a:rPr lang="fr-CH" sz="2400" dirty="0"/>
              <a:t> dédiés aux différents pays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0499DA-C5D9-4949-9293-504077D5CE77}"/>
              </a:ext>
            </a:extLst>
          </p:cNvPr>
          <p:cNvSpPr/>
          <p:nvPr/>
        </p:nvSpPr>
        <p:spPr>
          <a:xfrm>
            <a:off x="4709846" y="4980292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E161F5-9F7D-4B01-AEFF-BA53E7EA3460}"/>
              </a:ext>
            </a:extLst>
          </p:cNvPr>
          <p:cNvSpPr txBox="1"/>
          <p:nvPr/>
        </p:nvSpPr>
        <p:spPr>
          <a:xfrm>
            <a:off x="2382672" y="5376452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adpost.com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A6B8FE-5CF6-4EB6-A888-B60C7402600D}"/>
              </a:ext>
            </a:extLst>
          </p:cNvPr>
          <p:cNvSpPr txBox="1"/>
          <p:nvPr/>
        </p:nvSpPr>
        <p:spPr>
          <a:xfrm>
            <a:off x="5087888" y="5209164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getCountries.py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F21233-C115-40B1-89BA-F39595FA0375}"/>
              </a:ext>
            </a:extLst>
          </p:cNvPr>
          <p:cNvSpPr txBox="1"/>
          <p:nvPr/>
        </p:nvSpPr>
        <p:spPr>
          <a:xfrm>
            <a:off x="1844904" y="5083432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Input: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FAD53D2-4161-4519-92C4-3D5D0974D0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" t="10819" r="62912" b="38050"/>
          <a:stretch/>
        </p:blipFill>
        <p:spPr>
          <a:xfrm>
            <a:off x="7918581" y="4245147"/>
            <a:ext cx="2480817" cy="19280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032224-FB03-434B-8999-395C31838CDB}"/>
              </a:ext>
            </a:extLst>
          </p:cNvPr>
          <p:cNvSpPr txBox="1"/>
          <p:nvPr/>
        </p:nvSpPr>
        <p:spPr>
          <a:xfrm>
            <a:off x="7918581" y="6139898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Countries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7A7F72-DA0E-B049-88DF-FA3CE0271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5583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35C362-013F-4462-A971-6D5DEAC76B5F}"/>
              </a:ext>
            </a:extLst>
          </p:cNvPr>
          <p:cNvCxnSpPr/>
          <p:nvPr/>
        </p:nvCxnSpPr>
        <p:spPr>
          <a:xfrm>
            <a:off x="2063552" y="5452764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Obtenir les </a:t>
            </a:r>
            <a:r>
              <a:rPr lang="fr-CH" sz="2800" b="0" dirty="0" err="1"/>
              <a:t>URLs</a:t>
            </a:r>
            <a:r>
              <a:rPr lang="fr-CH" sz="2800" b="0" dirty="0"/>
              <a:t> d’intérêt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060848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getArticles.py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 marL="0" indent="0">
              <a:buNone/>
            </a:pPr>
            <a:r>
              <a:rPr lang="fr-CH" sz="2400" dirty="0"/>
              <a:t>- Extraire les </a:t>
            </a:r>
            <a:r>
              <a:rPr lang="fr-CH" sz="2400" dirty="0" err="1"/>
              <a:t>URLs</a:t>
            </a:r>
            <a:r>
              <a:rPr lang="fr-CH" sz="2400" dirty="0"/>
              <a:t> pour chaque annonce dans la section des oiseaux (animaux/oiseaux/en vente ou pour adoption)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FAD53D2-4161-4519-92C4-3D5D0974D0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" t="10819" r="62912" b="38050"/>
          <a:stretch/>
        </p:blipFill>
        <p:spPr>
          <a:xfrm>
            <a:off x="1778979" y="3977150"/>
            <a:ext cx="2480817" cy="192803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7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5159896" y="5245070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getArticles.py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A196DD-6D63-4034-87BC-68255B001B92}"/>
              </a:ext>
            </a:extLst>
          </p:cNvPr>
          <p:cNvSpPr txBox="1"/>
          <p:nvPr/>
        </p:nvSpPr>
        <p:spPr>
          <a:xfrm>
            <a:off x="8010706" y="609329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url_ads</a:t>
            </a:r>
            <a:endParaRPr lang="fr-CH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19D286-7F7A-4946-922E-96C181D68E50}"/>
              </a:ext>
            </a:extLst>
          </p:cNvPr>
          <p:cNvSpPr txBox="1"/>
          <p:nvPr/>
        </p:nvSpPr>
        <p:spPr>
          <a:xfrm>
            <a:off x="1778979" y="6094785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Countries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80BDA6-1B07-4F49-A85B-74F90AF79E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894" r="31691" b="11151"/>
          <a:stretch/>
        </p:blipFill>
        <p:spPr>
          <a:xfrm>
            <a:off x="8010706" y="3977150"/>
            <a:ext cx="3428433" cy="21161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BD5105-0C64-4739-9568-59F2395CB19F}"/>
              </a:ext>
            </a:extLst>
          </p:cNvPr>
          <p:cNvSpPr txBox="1"/>
          <p:nvPr/>
        </p:nvSpPr>
        <p:spPr>
          <a:xfrm>
            <a:off x="8256240" y="1087245"/>
            <a:ext cx="3341878" cy="1938992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/>
              <a:t>Problématique:</a:t>
            </a:r>
          </a:p>
          <a:p>
            <a:r>
              <a:rPr lang="fr-CH" dirty="0"/>
              <a:t>Site majoritairement composé de </a:t>
            </a:r>
            <a:r>
              <a:rPr lang="fr-CH" dirty="0" err="1"/>
              <a:t>Javascript</a:t>
            </a:r>
            <a:endParaRPr lang="fr-CH" dirty="0"/>
          </a:p>
          <a:p>
            <a:endParaRPr lang="fr-CH" dirty="0"/>
          </a:p>
          <a:p>
            <a:r>
              <a:rPr lang="fr-CH" sz="1600" dirty="0">
                <a:sym typeface="Wingdings" panose="05000000000000000000" pitchFamily="2" charset="2"/>
              </a:rPr>
              <a:t> Gestion d’erreurs importante + pagination + recherche avancée du site dysfonctionnelle</a:t>
            </a:r>
            <a:endParaRPr lang="fr-CH" sz="16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CF4242-C067-5645-9EA6-9B9E2A9FE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869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 fontScale="92500"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Extraire les codes client associés aux </a:t>
            </a:r>
            <a:r>
              <a:rPr lang="fr-CH" sz="2800" b="0" dirty="0" err="1"/>
              <a:t>URLs</a:t>
            </a:r>
            <a:r>
              <a:rPr lang="fr-CH" sz="2800" b="0" dirty="0"/>
              <a:t> collectés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1711EA7-7BDE-4736-A5BD-F16F214073E5}"/>
              </a:ext>
            </a:extLst>
          </p:cNvPr>
          <p:cNvCxnSpPr/>
          <p:nvPr/>
        </p:nvCxnSpPr>
        <p:spPr>
          <a:xfrm>
            <a:off x="911424" y="5468302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183156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getCodes.py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>
              <a:buFontTx/>
              <a:buChar char="-"/>
            </a:pPr>
            <a:r>
              <a:rPr lang="fr-CH" sz="2400" dirty="0"/>
              <a:t>Extraire les codes client pour chaque annonce jugée d’intérêt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8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5159896" y="5245070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getCodes.py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694523-4521-4DA9-8463-5D2D4CBE6E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1" t="10100" r="66926" b="9051"/>
          <a:stretch/>
        </p:blipFill>
        <p:spPr>
          <a:xfrm>
            <a:off x="10550211" y="3358231"/>
            <a:ext cx="1208365" cy="17230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196DD-6D63-4034-87BC-68255B001B92}"/>
              </a:ext>
            </a:extLst>
          </p:cNvPr>
          <p:cNvSpPr txBox="1"/>
          <p:nvPr/>
        </p:nvSpPr>
        <p:spPr>
          <a:xfrm>
            <a:off x="839416" y="609260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url_ads</a:t>
            </a:r>
            <a:endParaRPr lang="fr-CH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DFC7EC-7DC4-4120-8301-09C6C6A0001F}"/>
              </a:ext>
            </a:extLst>
          </p:cNvPr>
          <p:cNvCxnSpPr>
            <a:cxnSpLocks/>
          </p:cNvCxnSpPr>
          <p:nvPr/>
        </p:nvCxnSpPr>
        <p:spPr>
          <a:xfrm flipV="1">
            <a:off x="7680176" y="5028259"/>
            <a:ext cx="936104" cy="4400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CC711FF-2989-4FA3-800F-9F77A3732C60}"/>
              </a:ext>
            </a:extLst>
          </p:cNvPr>
          <p:cNvCxnSpPr>
            <a:cxnSpLocks/>
          </p:cNvCxnSpPr>
          <p:nvPr/>
        </p:nvCxnSpPr>
        <p:spPr>
          <a:xfrm>
            <a:off x="7680176" y="5468302"/>
            <a:ext cx="936104" cy="408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1954BAB-9B40-4A79-A412-25F8F5120532}"/>
              </a:ext>
            </a:extLst>
          </p:cNvPr>
          <p:cNvSpPr txBox="1"/>
          <p:nvPr/>
        </p:nvSpPr>
        <p:spPr>
          <a:xfrm>
            <a:off x="8616280" y="4772091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ads_codes</a:t>
            </a:r>
            <a:r>
              <a:rPr lang="fr-CH" dirty="0"/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2187E3-DDFD-4213-873F-91B8ECF566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894" r="31691" b="11151"/>
          <a:stretch/>
        </p:blipFill>
        <p:spPr>
          <a:xfrm>
            <a:off x="911424" y="4023197"/>
            <a:ext cx="3428433" cy="211614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08033D2-BC71-4E6B-9275-314B531A9A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41" t="25850" r="50591" b="9370"/>
          <a:stretch/>
        </p:blipFill>
        <p:spPr>
          <a:xfrm>
            <a:off x="10612143" y="5471458"/>
            <a:ext cx="1026114" cy="81162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D4BE47-470F-4543-BEE6-426DD136DD7F}"/>
              </a:ext>
            </a:extLst>
          </p:cNvPr>
          <p:cNvSpPr txBox="1"/>
          <p:nvPr/>
        </p:nvSpPr>
        <p:spPr>
          <a:xfrm>
            <a:off x="8616280" y="5456390"/>
            <a:ext cx="2016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Code client</a:t>
            </a:r>
          </a:p>
          <a:p>
            <a:r>
              <a:rPr lang="fr-CH" dirty="0" err="1"/>
              <a:t>Screenshots</a:t>
            </a:r>
            <a:endParaRPr lang="fr-CH" dirty="0"/>
          </a:p>
          <a:p>
            <a:r>
              <a:rPr lang="fr-CH" dirty="0"/>
              <a:t>Documentation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F35533A-659D-0449-825E-71B8B68BA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6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C4FCF9-4FDB-470B-AB31-952DACBCB3BB}"/>
              </a:ext>
            </a:extLst>
          </p:cNvPr>
          <p:cNvCxnSpPr>
            <a:cxnSpLocks/>
          </p:cNvCxnSpPr>
          <p:nvPr/>
        </p:nvCxnSpPr>
        <p:spPr>
          <a:xfrm>
            <a:off x="2063552" y="5452764"/>
            <a:ext cx="6264696" cy="64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2. </a:t>
            </a:r>
            <a:r>
              <a:rPr lang="fr-CH" sz="2800" b="0" dirty="0" err="1"/>
              <a:t>Parsing</a:t>
            </a:r>
            <a:r>
              <a:rPr lang="fr-CH" sz="2800" b="0" dirty="0"/>
              <a:t>: Extraire l’information pertinente des codes client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276872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 err="1"/>
              <a:t>parsing_Adpost.py</a:t>
            </a:r>
            <a:r>
              <a:rPr lang="fr-CH" sz="2400" b="1" dirty="0"/>
              <a:t>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 marL="0" indent="0">
              <a:buNone/>
            </a:pPr>
            <a:r>
              <a:rPr lang="fr-CH" sz="2400" dirty="0"/>
              <a:t>- Extraire les codes client pour chaque annonce jugée d’intérêt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8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4871864" y="524507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parsing_Adpost.py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954BAB-9B40-4A79-A412-25F8F5120532}"/>
              </a:ext>
            </a:extLst>
          </p:cNvPr>
          <p:cNvSpPr txBox="1"/>
          <p:nvPr/>
        </p:nvSpPr>
        <p:spPr>
          <a:xfrm>
            <a:off x="8328248" y="5315009"/>
            <a:ext cx="2772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 SQLite résultats</a:t>
            </a:r>
          </a:p>
          <a:p>
            <a:r>
              <a:rPr lang="fr-CH" dirty="0"/>
              <a:t>(en cours)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AE1017-D55D-4A6E-8D60-65A22C180D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1" t="25850" r="50591" b="9370"/>
          <a:stretch/>
        </p:blipFill>
        <p:spPr>
          <a:xfrm>
            <a:off x="1701329" y="4653137"/>
            <a:ext cx="1872208" cy="148086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305425-DB5C-414B-A4E0-0604C9C86C57}"/>
              </a:ext>
            </a:extLst>
          </p:cNvPr>
          <p:cNvSpPr txBox="1"/>
          <p:nvPr/>
        </p:nvSpPr>
        <p:spPr>
          <a:xfrm>
            <a:off x="1629321" y="609841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Code client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1B6EA4-6639-4F4F-B75C-B2E7234FF62A}"/>
              </a:ext>
            </a:extLst>
          </p:cNvPr>
          <p:cNvSpPr txBox="1"/>
          <p:nvPr/>
        </p:nvSpPr>
        <p:spPr>
          <a:xfrm>
            <a:off x="7788188" y="2183156"/>
            <a:ext cx="3312368" cy="92333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/>
              <a:t>Processus itératif</a:t>
            </a:r>
          </a:p>
          <a:p>
            <a:r>
              <a:rPr lang="fr-CH" dirty="0"/>
              <a:t>Basé sur bibliothèque html, expressions régulières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E650C9C-99F4-D749-833A-5BB2444A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391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B9611-4668-4953-90B6-E932D1C7F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4DE93-CA61-4E42-9AFF-22C666BB5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CH" dirty="0"/>
              <a:t>Rappel</a:t>
            </a:r>
          </a:p>
          <a:p>
            <a:pPr marL="0" indent="0">
              <a:buNone/>
            </a:pPr>
            <a:r>
              <a:rPr lang="fr-CH" dirty="0"/>
              <a:t>	</a:t>
            </a:r>
            <a:r>
              <a:rPr lang="fr-CH" i="1" dirty="0"/>
              <a:t>Thématique des oiseaux</a:t>
            </a:r>
          </a:p>
          <a:p>
            <a:pPr marL="0" indent="0">
              <a:buNone/>
            </a:pPr>
            <a:r>
              <a:rPr lang="fr-CH" i="1" dirty="0"/>
              <a:t>	Difficultés</a:t>
            </a:r>
            <a:endParaRPr lang="fr-CH" dirty="0"/>
          </a:p>
          <a:p>
            <a:pPr marL="0" indent="0">
              <a:buNone/>
            </a:pPr>
            <a:r>
              <a:rPr lang="fr-CH" dirty="0"/>
              <a:t>Résultats</a:t>
            </a:r>
          </a:p>
          <a:p>
            <a:pPr marL="0" indent="0">
              <a:buNone/>
            </a:pPr>
            <a:r>
              <a:rPr lang="fr-CH" dirty="0"/>
              <a:t>Discussion</a:t>
            </a:r>
          </a:p>
          <a:p>
            <a:pPr marL="0" indent="0">
              <a:buNone/>
            </a:pPr>
            <a:r>
              <a:rPr lang="fr-CH" i="1" dirty="0"/>
              <a:t>	Limites de notre recherche</a:t>
            </a:r>
          </a:p>
          <a:p>
            <a:pPr marL="0" indent="0">
              <a:buNone/>
            </a:pPr>
            <a:r>
              <a:rPr lang="fr-CH" i="1" dirty="0"/>
              <a:t>	Réponse à nos questions de recherche</a:t>
            </a:r>
          </a:p>
          <a:p>
            <a:pPr marL="0" indent="0">
              <a:buNone/>
            </a:pPr>
            <a:r>
              <a:rPr lang="fr-CH" dirty="0"/>
              <a:t>Conclusions</a:t>
            </a:r>
          </a:p>
          <a:p>
            <a:pPr marL="0" indent="0">
              <a:buNone/>
            </a:pPr>
            <a:endParaRPr lang="fr-CH" dirty="0"/>
          </a:p>
          <a:p>
            <a:pPr lvl="1">
              <a:spcBef>
                <a:spcPts val="0"/>
              </a:spcBef>
            </a:pPr>
            <a:endParaRPr lang="fr-CH" dirty="0"/>
          </a:p>
          <a:p>
            <a:pPr lvl="1">
              <a:spcBef>
                <a:spcPts val="0"/>
              </a:spcBef>
              <a:spcAft>
                <a:spcPts val="1200"/>
              </a:spcAft>
            </a:pPr>
            <a:endParaRPr lang="fr-CH" dirty="0"/>
          </a:p>
          <a:p>
            <a:pPr lvl="1">
              <a:spcBef>
                <a:spcPts val="0"/>
              </a:spcBef>
              <a:spcAft>
                <a:spcPts val="1200"/>
              </a:spcAft>
            </a:pPr>
            <a:endParaRPr lang="fr-CH" dirty="0"/>
          </a:p>
          <a:p>
            <a:pPr marL="0" indent="0">
              <a:buNone/>
            </a:pPr>
            <a:endParaRPr lang="fr-CH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2A5C9D7-C2C5-7D48-88F1-F690B6600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008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123417-280E-47DA-A57F-2C2F7B291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L’automatisation du travail</a:t>
            </a:r>
            <a:endParaRPr lang="en-GB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5774419-CDAD-4B59-8AA0-D00E69EFE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9997752" cy="640080"/>
          </a:xfrm>
        </p:spPr>
        <p:txBody>
          <a:bodyPr>
            <a:normAutofit fontScale="25000" lnSpcReduction="20000"/>
          </a:bodyPr>
          <a:lstStyle/>
          <a:p>
            <a:r>
              <a:rPr lang="fr-CH" sz="11200" b="0" dirty="0"/>
              <a:t>2. </a:t>
            </a:r>
            <a:r>
              <a:rPr lang="fr-CH" sz="11200" b="0" dirty="0" err="1"/>
              <a:t>Parsing</a:t>
            </a:r>
            <a:r>
              <a:rPr lang="fr-CH" sz="11200" b="0" dirty="0"/>
              <a:t>: Extraire l’information pertinente des codes client</a:t>
            </a:r>
          </a:p>
          <a:p>
            <a:endParaRPr lang="en-GB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696F38A-25A5-4389-8742-D4AEB143A849}"/>
              </a:ext>
            </a:extLst>
          </p:cNvPr>
          <p:cNvPicPr/>
          <p:nvPr/>
        </p:nvPicPr>
        <p:blipFill rotWithShape="1">
          <a:blip r:embed="rId3"/>
          <a:srcRect t="-1316" r="30473" b="-1"/>
          <a:stretch/>
        </p:blipFill>
        <p:spPr bwMode="auto">
          <a:xfrm>
            <a:off x="1065278" y="2708920"/>
            <a:ext cx="10225136" cy="16640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00AB1D5E-7B31-44E0-BF62-A32CCF929ED6}"/>
              </a:ext>
            </a:extLst>
          </p:cNvPr>
          <p:cNvSpPr txBox="1"/>
          <p:nvPr/>
        </p:nvSpPr>
        <p:spPr>
          <a:xfrm>
            <a:off x="1065278" y="2052955"/>
            <a:ext cx="60974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CH" sz="2400" b="1" dirty="0"/>
              <a:t>parsing_Adpost.py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7A3049A-9E32-9444-BA57-A48CBF693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9620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6FF7E-0143-4A63-93FB-731E4F50B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Difficultés rencontrées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9FF7F-5CE0-40EA-B463-43DE8A15B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Traiter la base de données </a:t>
            </a:r>
            <a:r>
              <a:rPr lang="fr-CH" dirty="0" err="1"/>
              <a:t>sqlite</a:t>
            </a:r>
            <a:endParaRPr lang="fr-CH" dirty="0"/>
          </a:p>
          <a:p>
            <a:pPr marL="0" indent="0">
              <a:buNone/>
            </a:pPr>
            <a:r>
              <a:rPr lang="fr-CH" dirty="0"/>
              <a:t>	- L’identifiant d’annonce n’était pas unique entre</a:t>
            </a:r>
          </a:p>
          <a:p>
            <a:pPr marL="0" indent="0">
              <a:buNone/>
            </a:pPr>
            <a:r>
              <a:rPr lang="fr-CH" dirty="0"/>
              <a:t>	pays mais seulement par pays</a:t>
            </a:r>
          </a:p>
          <a:p>
            <a:pPr marL="0" indent="0">
              <a:buNone/>
            </a:pPr>
            <a:r>
              <a:rPr lang="fr-CH" dirty="0"/>
              <a:t>	- Solution: </a:t>
            </a:r>
            <a:r>
              <a:rPr lang="fr-CH" dirty="0" err="1"/>
              <a:t>repair_db.py</a:t>
            </a:r>
            <a:endParaRPr lang="fr-CH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EA8FA22-9838-134D-BAE6-8796D2B1A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2889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1A678-74D4-4F54-8167-13A1642A4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Difficultés rencontrées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E2879-48BD-42E4-868D-51A5ED2C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CH" dirty="0"/>
              <a:t>Problématique de Classification</a:t>
            </a:r>
          </a:p>
          <a:p>
            <a:pPr lvl="1"/>
            <a:r>
              <a:rPr lang="fr-CH" dirty="0"/>
              <a:t> Fautes de frappe: </a:t>
            </a:r>
            <a:r>
              <a:rPr lang="fr-CH" dirty="0" err="1"/>
              <a:t>macaw</a:t>
            </a:r>
            <a:r>
              <a:rPr lang="fr-CH" dirty="0"/>
              <a:t>, </a:t>
            </a:r>
            <a:r>
              <a:rPr lang="fr-CH" dirty="0" err="1"/>
              <a:t>macw</a:t>
            </a:r>
            <a:r>
              <a:rPr lang="fr-CH" dirty="0"/>
              <a:t>, </a:t>
            </a:r>
            <a:r>
              <a:rPr lang="fr-CH" dirty="0" err="1"/>
              <a:t>parot</a:t>
            </a:r>
            <a:r>
              <a:rPr lang="fr-CH" dirty="0"/>
              <a:t>, </a:t>
            </a:r>
            <a:r>
              <a:rPr lang="fr-CH" dirty="0" err="1"/>
              <a:t>parrot</a:t>
            </a:r>
            <a:r>
              <a:rPr lang="fr-CH" dirty="0"/>
              <a:t>, </a:t>
            </a:r>
            <a:r>
              <a:rPr lang="fr-CH" dirty="0" err="1"/>
              <a:t>parott</a:t>
            </a:r>
            <a:endParaRPr lang="fr-CH" dirty="0"/>
          </a:p>
          <a:p>
            <a:pPr lvl="1"/>
            <a:r>
              <a:rPr lang="fr-CH" dirty="0"/>
              <a:t> Fausse qualification d’espèce</a:t>
            </a:r>
          </a:p>
          <a:p>
            <a:pPr lvl="1"/>
            <a:r>
              <a:rPr lang="fr-CH" dirty="0"/>
              <a:t> Appellations d’argot des oiseaux (sur 12 pays différents)</a:t>
            </a:r>
          </a:p>
          <a:p>
            <a:pPr lvl="1"/>
            <a:r>
              <a:rPr lang="fr-CH" dirty="0"/>
              <a:t> Etablir la correspondance entre nom courant et </a:t>
            </a:r>
          </a:p>
          <a:p>
            <a:pPr marL="274320" lvl="1" indent="0">
              <a:buNone/>
            </a:pPr>
            <a:r>
              <a:rPr lang="fr-CH" dirty="0"/>
              <a:t>   appellation scientifique (CITES)</a:t>
            </a:r>
          </a:p>
          <a:p>
            <a:pPr lvl="1"/>
            <a:r>
              <a:rPr lang="fr-CH" dirty="0"/>
              <a:t> Plusieurs annonces en une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4935DC1-E1A5-DD4E-A940-D5B3AE674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3995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8F5A0B16-042A-4CC2-9768-E58B30D7E3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33" b="17767"/>
          <a:stretch/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3AEE349-518D-48A0-8810-568F379A8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776" y="1367596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>
                <a:solidFill>
                  <a:schemeClr val="tx1"/>
                </a:solidFill>
              </a:rPr>
              <a:t>Questions?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E89E0A3-BEC1-384C-A29E-4A386B5FE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162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606BA-7912-4545-B567-6C879806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Merci pour votre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6D4F0-2E83-4DD4-9BEA-0D75682D5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7383F3D-0BA8-D546-9D0B-72AE9D13E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139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AE9B6-E3DF-403A-B6E3-798A21AF9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Thématique des oiseaux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0366F2-FF6B-44DE-AFA6-B31D70B13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0B27BA4-E3CD-4A22-BB09-11FD4E811F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12874"/>
            <a:ext cx="10429800" cy="4467861"/>
          </a:xfrm>
        </p:spPr>
        <p:txBody>
          <a:bodyPr/>
          <a:lstStyle/>
          <a:p>
            <a:r>
              <a:rPr lang="fr-CH" sz="2800" dirty="0"/>
              <a:t>CITES: 	</a:t>
            </a:r>
            <a:r>
              <a:rPr lang="fr-CH" dirty="0"/>
              <a:t>	</a:t>
            </a:r>
            <a:r>
              <a:rPr lang="fr-CH" sz="2800" dirty="0"/>
              <a:t>Interdiction du trafic international des espèces 			menacées</a:t>
            </a:r>
          </a:p>
          <a:p>
            <a:r>
              <a:rPr lang="fr-CH" sz="2800" dirty="0"/>
              <a:t>Oiseaux: </a:t>
            </a:r>
            <a:r>
              <a:rPr lang="fr-CH" dirty="0"/>
              <a:t>		</a:t>
            </a:r>
            <a:r>
              <a:rPr lang="fr-CH" sz="2800" dirty="0"/>
              <a:t>Utilisé comme animal de compagnie</a:t>
            </a:r>
          </a:p>
          <a:p>
            <a:r>
              <a:rPr lang="fr-CH" sz="2800" dirty="0"/>
              <a:t>Nos questions:	- Difficulté d’obtenir un oiseaux protégé</a:t>
            </a:r>
            <a:endParaRPr lang="fr-CH" sz="2400" dirty="0"/>
          </a:p>
          <a:p>
            <a:pPr marL="274320" lvl="1" indent="0">
              <a:buNone/>
            </a:pPr>
            <a:r>
              <a:rPr lang="fr-CH" sz="2400" dirty="0"/>
              <a:t>			</a:t>
            </a:r>
            <a:r>
              <a:rPr lang="fr-CH" dirty="0"/>
              <a:t>- Taux des psittaciformes protégées vendu</a:t>
            </a:r>
          </a:p>
          <a:p>
            <a:pPr marL="274320" lvl="1" indent="0">
              <a:buNone/>
            </a:pPr>
            <a:r>
              <a:rPr lang="fr-CH" sz="2400" dirty="0"/>
              <a:t>			</a:t>
            </a:r>
            <a:r>
              <a:rPr lang="fr-CH" dirty="0"/>
              <a:t>- Description des vendeurs</a:t>
            </a:r>
            <a:endParaRPr lang="fr-CH" sz="2400" dirty="0"/>
          </a:p>
        </p:txBody>
      </p:sp>
    </p:spTree>
    <p:extLst>
      <p:ext uri="{BB962C8B-B14F-4D97-AF65-F5344CB8AC3E}">
        <p14:creationId xmlns:p14="http://schemas.microsoft.com/office/powerpoint/2010/main" val="1617265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286EA-1E5C-4CE7-93D5-65097F795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Difficulté particulière: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964F5-9A1A-4E67-837C-B59D25D2A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D9CF1B-7CE0-4E23-BC68-AE5190281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591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2482B-2D5A-47DC-9D32-F1F7AE133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Résultats: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67D0B-38CB-486C-8E56-9D0C0C268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F17C37-337A-4AB0-A8B0-35C34C60D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351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1018F-1CE0-49F6-A359-7C40E1532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57459-9E63-4649-B8D7-643D1E7A2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B5975-6592-40A0-AABF-E8B50BE77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685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B1A9-E966-4B04-A012-56EBB04BC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A4F3B-8BA2-4575-9FC2-47692D89D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863DF-517F-4540-910B-79D8C8C27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13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Content Placeholder 13" descr="A picture containing bird, green, aquatic bird, outdoor&#10;&#10;Description automatically generated">
            <a:extLst>
              <a:ext uri="{FF2B5EF4-FFF2-40B4-BE49-F238E27FC236}">
                <a16:creationId xmlns:a16="http://schemas.microsoft.com/office/drawing/2014/main" id="{D94B3622-2A2D-431F-9BE2-B0A57DF3A2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l="12204" r="17885"/>
          <a:stretch/>
        </p:blipFill>
        <p:spPr>
          <a:xfrm>
            <a:off x="0" y="0"/>
            <a:ext cx="6392647" cy="685799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A445689-E2B1-4949-9D91-51969BD6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/>
              <a:t>Les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1879003-B008-4189-8214-5128CC7FDB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082" y="2103120"/>
            <a:ext cx="4472922" cy="3931920"/>
          </a:xfrm>
        </p:spPr>
        <p:txBody>
          <a:bodyPr vert="horz" lIns="91440" tIns="45720" rIns="91440" bIns="45720" rtlCol="0">
            <a:normAutofit fontScale="47500" lnSpcReduction="20000"/>
          </a:bodyPr>
          <a:lstStyle/>
          <a:p>
            <a:pPr>
              <a:buFontTx/>
              <a:buChar char="-"/>
            </a:pPr>
            <a:r>
              <a:rPr lang="fr-CH" dirty="0"/>
              <a:t>Commerce de la faune sauvage: top 3 dans la grande industrie des marchés noirs mondiaux (2011) </a:t>
            </a:r>
          </a:p>
          <a:p>
            <a:pPr>
              <a:buFontTx/>
              <a:buChar char="-"/>
            </a:pPr>
            <a:r>
              <a:rPr lang="fr-CH" dirty="0"/>
              <a:t>Impact sur la biodiversité </a:t>
            </a:r>
          </a:p>
          <a:p>
            <a:pPr>
              <a:buFontTx/>
              <a:buChar char="-"/>
            </a:pPr>
            <a:r>
              <a:rPr lang="fr-CH" dirty="0"/>
              <a:t>Menace d’extinction</a:t>
            </a:r>
          </a:p>
          <a:p>
            <a:pPr>
              <a:buFontTx/>
              <a:buChar char="-"/>
            </a:pPr>
            <a:endParaRPr lang="fr-CH" dirty="0"/>
          </a:p>
          <a:p>
            <a:pPr marL="0" indent="0">
              <a:buNone/>
            </a:pPr>
            <a:r>
              <a:rPr lang="fr-CH" dirty="0"/>
              <a:t>Oiseaux</a:t>
            </a:r>
          </a:p>
          <a:p>
            <a:pPr>
              <a:buFontTx/>
              <a:buChar char="-"/>
            </a:pPr>
            <a:r>
              <a:rPr lang="fr-CH" dirty="0"/>
              <a:t>Animaux de compagnie</a:t>
            </a:r>
          </a:p>
          <a:p>
            <a:pPr>
              <a:buFontTx/>
              <a:buChar char="-"/>
            </a:pPr>
            <a:r>
              <a:rPr lang="fr-CH" dirty="0"/>
              <a:t>Préférences des êtres humains peuvent impacter directement sur la menace d’extinction</a:t>
            </a:r>
          </a:p>
          <a:p>
            <a:pPr marL="0" indent="0">
              <a:buNone/>
            </a:pPr>
            <a:endParaRPr lang="fr-CH" dirty="0"/>
          </a:p>
          <a:p>
            <a:pPr marL="0" indent="0">
              <a:buNone/>
            </a:pPr>
            <a:r>
              <a:rPr lang="fr-CH" dirty="0"/>
              <a:t>CITES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1E5F23-748B-44B5-86BF-482A812B1E01}"/>
              </a:ext>
            </a:extLst>
          </p:cNvPr>
          <p:cNvSpPr txBox="1"/>
          <p:nvPr/>
        </p:nvSpPr>
        <p:spPr>
          <a:xfrm>
            <a:off x="4979875" y="26674"/>
            <a:ext cx="1406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2"/>
                </a:solidFill>
              </a:rPr>
              <a:t>Ara de </a:t>
            </a:r>
            <a:r>
              <a:rPr lang="fr-CH" dirty="0" err="1">
                <a:solidFill>
                  <a:schemeClr val="bg2"/>
                </a:solidFill>
              </a:rPr>
              <a:t>Spix</a:t>
            </a:r>
            <a:endParaRPr lang="fr-CH" dirty="0">
              <a:solidFill>
                <a:schemeClr val="bg2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AE0B344-66BB-43C7-8CC6-5084EFA0E238}"/>
              </a:ext>
            </a:extLst>
          </p:cNvPr>
          <p:cNvSpPr/>
          <p:nvPr/>
        </p:nvSpPr>
        <p:spPr>
          <a:xfrm>
            <a:off x="371856" y="6537957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CH" sz="1200" dirty="0"/>
              <a:t>Image source: www.biosphereonline.com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F6C8A2E-BCA8-B548-A2DD-58D738499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07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48D439-9D98-4B30-AE94-2FB82C466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68524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dirty="0"/>
              <a:t>Aspects </a:t>
            </a:r>
            <a:r>
              <a:rPr lang="en-US" sz="4800" dirty="0" err="1"/>
              <a:t>légaux</a:t>
            </a:r>
            <a:endParaRPr lang="en-US" sz="48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7" name="Content Placeholder 16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FFE0805E-B954-4728-9BCB-77C4710A55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205199" y="966789"/>
            <a:ext cx="4414438" cy="248312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1B496-4FC0-4DF6-AFF6-E905AEFBB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56040" y="1550035"/>
            <a:ext cx="5133174" cy="3496120"/>
          </a:xfrm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CITES</a:t>
            </a:r>
          </a:p>
          <a:p>
            <a:pPr lvl="1"/>
            <a:r>
              <a:rPr lang="en-US" dirty="0"/>
              <a:t>Interdiction du </a:t>
            </a:r>
            <a:r>
              <a:rPr lang="en-US" dirty="0" err="1"/>
              <a:t>trafic</a:t>
            </a:r>
            <a:r>
              <a:rPr lang="en-US" dirty="0"/>
              <a:t> international</a:t>
            </a:r>
          </a:p>
          <a:p>
            <a:pPr lvl="1"/>
            <a:r>
              <a:rPr lang="en-US" dirty="0" err="1"/>
              <a:t>Liste</a:t>
            </a:r>
            <a:r>
              <a:rPr lang="en-US" dirty="0"/>
              <a:t> des </a:t>
            </a:r>
            <a:r>
              <a:rPr lang="en-US" dirty="0" err="1"/>
              <a:t>espèces</a:t>
            </a:r>
            <a:r>
              <a:rPr lang="en-US" dirty="0"/>
              <a:t> mises sous protection</a:t>
            </a:r>
          </a:p>
          <a:p>
            <a:pPr lvl="1"/>
            <a:r>
              <a:rPr lang="en-US" dirty="0" err="1"/>
              <a:t>Noms</a:t>
            </a:r>
            <a:r>
              <a:rPr lang="en-US" dirty="0"/>
              <a:t> </a:t>
            </a:r>
            <a:r>
              <a:rPr lang="en-US" dirty="0" err="1"/>
              <a:t>scientifiques</a:t>
            </a: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r>
              <a:rPr lang="en-US" dirty="0" err="1"/>
              <a:t>Trafic</a:t>
            </a:r>
            <a:r>
              <a:rPr lang="en-US" dirty="0"/>
              <a:t> national:</a:t>
            </a:r>
          </a:p>
          <a:p>
            <a:pPr lvl="1"/>
            <a:r>
              <a:rPr lang="en-US" dirty="0"/>
              <a:t>USA: </a:t>
            </a:r>
            <a:r>
              <a:rPr lang="en-US" dirty="0" err="1"/>
              <a:t>interdit</a:t>
            </a:r>
            <a:r>
              <a:rPr lang="en-US" dirty="0"/>
              <a:t>/</a:t>
            </a:r>
            <a:r>
              <a:rPr lang="en-US" dirty="0" err="1"/>
              <a:t>restreint</a:t>
            </a:r>
            <a:r>
              <a:rPr lang="en-US" dirty="0"/>
              <a:t> entre </a:t>
            </a:r>
            <a:r>
              <a:rPr lang="en-US" dirty="0" err="1"/>
              <a:t>états</a:t>
            </a:r>
            <a:r>
              <a:rPr lang="en-US" dirty="0"/>
              <a:t> (ESA)</a:t>
            </a:r>
          </a:p>
          <a:p>
            <a:pPr lvl="1"/>
            <a:r>
              <a:rPr lang="en-US" dirty="0" err="1"/>
              <a:t>Mexique</a:t>
            </a:r>
            <a:r>
              <a:rPr lang="en-US" dirty="0"/>
              <a:t>: </a:t>
            </a:r>
            <a:r>
              <a:rPr lang="fr-FR" dirty="0"/>
              <a:t>interdit toute capture, vente ou achat de perroquets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D70F34-41AF-404A-909C-9FC53B40BE4D}"/>
              </a:ext>
            </a:extLst>
          </p:cNvPr>
          <p:cNvSpPr/>
          <p:nvPr/>
        </p:nvSpPr>
        <p:spPr>
          <a:xfrm>
            <a:off x="924402" y="5748638"/>
            <a:ext cx="31683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fr-CH" sz="1200" dirty="0"/>
              <a:t>Image source: www.cites.org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B1A23657-94B8-488D-91E9-0823C3915D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199" y="3600318"/>
            <a:ext cx="4414438" cy="22403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EA2EDD0-117F-4992-A509-DDB3089DC27A}"/>
              </a:ext>
            </a:extLst>
          </p:cNvPr>
          <p:cNvSpPr txBox="1"/>
          <p:nvPr/>
        </p:nvSpPr>
        <p:spPr>
          <a:xfrm>
            <a:off x="1791837" y="5398933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vert: pays membres de CITES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EE4E767-F2F9-FE4B-B5C6-6678AF64A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937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812</TotalTime>
  <Words>929</Words>
  <Application>Microsoft Office PowerPoint</Application>
  <PresentationFormat>Widescreen</PresentationFormat>
  <Paragraphs>215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Avenir Next LT Pro</vt:lpstr>
      <vt:lpstr>Avenir Next LT Pro Light</vt:lpstr>
      <vt:lpstr>Calibri</vt:lpstr>
      <vt:lpstr>Garamond</vt:lpstr>
      <vt:lpstr>SavonVTI</vt:lpstr>
      <vt:lpstr>TRAFIC D’OISEAUX SUR LA PLATEFORME ADPOST</vt:lpstr>
      <vt:lpstr>Plan</vt:lpstr>
      <vt:lpstr>Thématique des oiseaux</vt:lpstr>
      <vt:lpstr>Difficulté particulière: Classification</vt:lpstr>
      <vt:lpstr>Résultats: </vt:lpstr>
      <vt:lpstr>Discussion</vt:lpstr>
      <vt:lpstr>Conclusions</vt:lpstr>
      <vt:lpstr>Les</vt:lpstr>
      <vt:lpstr>Aspects légaux</vt:lpstr>
      <vt:lpstr>Solutions existantes</vt:lpstr>
      <vt:lpstr>Solutions existantes: Classification</vt:lpstr>
      <vt:lpstr>Pourquoi adpost.com</vt:lpstr>
      <vt:lpstr>Pourquoi adpost.com: sous-répertoires</vt:lpstr>
      <vt:lpstr>Pourquoi adpost.com: popularité</vt:lpstr>
      <vt:lpstr>L’automatisation du travail</vt:lpstr>
      <vt:lpstr>L’automatisation du travail</vt:lpstr>
      <vt:lpstr>L’automatisation du travail</vt:lpstr>
      <vt:lpstr>L’automatisation du travail</vt:lpstr>
      <vt:lpstr>L’automatisation du travail</vt:lpstr>
      <vt:lpstr>L’automatisation du travail</vt:lpstr>
      <vt:lpstr>Difficultés rencontrées</vt:lpstr>
      <vt:lpstr>Difficultés rencontrées</vt:lpstr>
      <vt:lpstr>Questions?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TRAFIC D’OISEAUX SUR LA PLATEFORME ADPOST</dc:title>
  <dc:creator>Jasmin Wyss</dc:creator>
  <cp:lastModifiedBy>Jasmin Wyss</cp:lastModifiedBy>
  <cp:revision>40</cp:revision>
  <dcterms:created xsi:type="dcterms:W3CDTF">2020-11-01T16:39:04Z</dcterms:created>
  <dcterms:modified xsi:type="dcterms:W3CDTF">2020-11-28T16:35:28Z</dcterms:modified>
</cp:coreProperties>
</file>